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1"/>
  </p:notesMasterIdLst>
  <p:sldIdLst>
    <p:sldId id="256" r:id="rId2"/>
    <p:sldId id="259" r:id="rId3"/>
    <p:sldId id="262" r:id="rId4"/>
    <p:sldId id="257" r:id="rId5"/>
    <p:sldId id="258" r:id="rId6"/>
    <p:sldId id="261" r:id="rId7"/>
    <p:sldId id="260" r:id="rId8"/>
    <p:sldId id="264" r:id="rId9"/>
    <p:sldId id="280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1" r:id="rId26"/>
    <p:sldId id="278" r:id="rId27"/>
    <p:sldId id="282" r:id="rId28"/>
    <p:sldId id="284" r:id="rId29"/>
    <p:sldId id="287" r:id="rId30"/>
    <p:sldId id="286" r:id="rId31"/>
    <p:sldId id="285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462" y="60"/>
      </p:cViewPr>
      <p:guideLst/>
    </p:cSldViewPr>
  </p:slideViewPr>
  <p:outlineViewPr>
    <p:cViewPr>
      <p:scale>
        <a:sx n="33" d="100"/>
        <a:sy n="33" d="100"/>
      </p:scale>
      <p:origin x="0" y="-229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EE813-6BE1-468F-B992-1A12271D8AC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24331-1555-4C46-B663-EB7F143E3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9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0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1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75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71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274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0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34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38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06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82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88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88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24331-1555-4C46-B663-EB7F143E3F3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8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TERM MISSION TRIPS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Craig &amp; Cheryl Cassel</a:t>
            </a:r>
          </a:p>
          <a:p>
            <a:r>
              <a:rPr lang="en-US" dirty="0" smtClean="0"/>
              <a:t>Ethnos360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278" y="2637860"/>
            <a:ext cx="1532589" cy="15785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137846"/>
            <a:ext cx="3574472" cy="2680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4865199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TERM MISSION TRIPS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Craig &amp; Cheryl Cassel</a:t>
            </a:r>
          </a:p>
          <a:p>
            <a:r>
              <a:rPr lang="en-US" dirty="0" smtClean="0"/>
              <a:t>Ethnos360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278" y="2637860"/>
            <a:ext cx="1532589" cy="15785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137846"/>
            <a:ext cx="3574472" cy="2680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9182" y="259307"/>
            <a:ext cx="1733266" cy="723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Day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526322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Day </a:t>
            </a:r>
            <a:r>
              <a:rPr lang="en-US" dirty="0" smtClean="0"/>
              <a:t>2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Mission Trip Land Mines – things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09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fact is that there are a lot of</a:t>
            </a:r>
          </a:p>
          <a:p>
            <a:pPr marL="0" indent="0">
              <a:buNone/>
            </a:pPr>
            <a:r>
              <a:rPr lang="en-US" dirty="0"/>
              <a:t>mission trip land mines buried just</a:t>
            </a:r>
          </a:p>
          <a:p>
            <a:pPr marL="0" indent="0">
              <a:buNone/>
            </a:pPr>
            <a:r>
              <a:rPr lang="en-US" dirty="0"/>
              <a:t>beneath the surface... waiting</a:t>
            </a:r>
          </a:p>
          <a:p>
            <a:pPr marL="0" indent="0">
              <a:buNone/>
            </a:pPr>
            <a:r>
              <a:rPr lang="en-US" dirty="0"/>
              <a:t>patiently... for you or someone from</a:t>
            </a:r>
          </a:p>
          <a:p>
            <a:pPr marL="0" indent="0">
              <a:buNone/>
            </a:pPr>
            <a:r>
              <a:rPr lang="en-US" dirty="0"/>
              <a:t>your group to make one wrong step.</a:t>
            </a:r>
          </a:p>
          <a:p>
            <a:pPr marL="0" indent="0" algn="r">
              <a:buNone/>
            </a:pPr>
            <a:r>
              <a:rPr lang="en-US" dirty="0"/>
              <a:t>Shouldn’t you know </a:t>
            </a:r>
            <a:r>
              <a:rPr lang="en-US" dirty="0" smtClean="0"/>
              <a:t>where </a:t>
            </a:r>
          </a:p>
          <a:p>
            <a:pPr marL="0" indent="0" algn="r">
              <a:buNone/>
            </a:pPr>
            <a:r>
              <a:rPr lang="en-US" dirty="0" smtClean="0"/>
              <a:t>These land mines </a:t>
            </a:r>
            <a:r>
              <a:rPr lang="en-US" dirty="0"/>
              <a:t>are buried </a:t>
            </a:r>
            <a:r>
              <a:rPr lang="en-US" dirty="0" smtClean="0"/>
              <a:t>so </a:t>
            </a:r>
          </a:p>
          <a:p>
            <a:pPr marL="0" indent="0" algn="r">
              <a:buNone/>
            </a:pPr>
            <a:r>
              <a:rPr lang="en-US" dirty="0" smtClean="0"/>
              <a:t>you can avoid stepping </a:t>
            </a:r>
            <a:r>
              <a:rPr lang="en-US" dirty="0"/>
              <a:t>on them?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90663" y="601199"/>
            <a:ext cx="14739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 Training Tool for </a:t>
            </a:r>
            <a:r>
              <a:rPr lang="en-US" sz="1200" dirty="0" err="1"/>
              <a:t>Disciplemaking</a:t>
            </a:r>
            <a:endParaRPr lang="en-US" sz="1200" dirty="0"/>
          </a:p>
          <a:p>
            <a:r>
              <a:rPr lang="en-US" sz="1200" dirty="0"/>
              <a:t>Friends and teams on mission.</a:t>
            </a:r>
          </a:p>
          <a:p>
            <a:r>
              <a:rPr lang="en-US" sz="1200" dirty="0"/>
              <a:t>by Cadre Missionary Bill Allison</a:t>
            </a:r>
          </a:p>
        </p:txBody>
      </p:sp>
    </p:spTree>
    <p:extLst>
      <p:ext uri="{BB962C8B-B14F-4D97-AF65-F5344CB8AC3E}">
        <p14:creationId xmlns:p14="http://schemas.microsoft.com/office/powerpoint/2010/main" val="33128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Day 2 </a:t>
            </a:r>
            <a:br>
              <a:rPr lang="en-US" dirty="0"/>
            </a:br>
            <a:r>
              <a:rPr lang="en-US" dirty="0"/>
              <a:t>Mission Trip Land Mines – things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Story of a pitfall – Bill Allison</a:t>
            </a:r>
          </a:p>
          <a:p>
            <a:r>
              <a:rPr lang="en-US" sz="4000" dirty="0" smtClean="0"/>
              <a:t>Ten Landmines to avoid on your Short Term Mission Trip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905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Trip Land Mine #1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Romance</a:t>
            </a:r>
          </a:p>
          <a:p>
            <a:r>
              <a:rPr lang="en-US" b="1" dirty="0"/>
              <a:t>	</a:t>
            </a:r>
            <a:r>
              <a:rPr lang="en-US" b="1" dirty="0" smtClean="0">
                <a:solidFill>
                  <a:srgbClr val="FFFF00"/>
                </a:solidFill>
              </a:rPr>
              <a:t>Tends to disrupt the unity of the team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Impact of the mission on those “romantically” involved is 	thwarted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	not concerned about the mission experience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	not focused on what God is doing but on each other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Sends inappropriate messages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Could set missionaries work back for a long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18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Trip Land Mine #2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</a:t>
            </a:r>
            <a:r>
              <a:rPr lang="en-US" b="1" dirty="0"/>
              <a:t>Inflexible </a:t>
            </a:r>
            <a:r>
              <a:rPr lang="en-US" b="1" dirty="0" smtClean="0"/>
              <a:t>Attitude</a:t>
            </a:r>
          </a:p>
          <a:p>
            <a:r>
              <a:rPr lang="en-US" b="1" dirty="0"/>
              <a:t>	</a:t>
            </a:r>
            <a:r>
              <a:rPr lang="en-US" b="1" dirty="0" smtClean="0">
                <a:solidFill>
                  <a:srgbClr val="FFFF00"/>
                </a:solidFill>
              </a:rPr>
              <a:t>Why do we need to be flexible in our thinking/hearts? 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	Feedback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	Ministry in another culture isn’t that cut and dried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	Story – 30 bags of cement – no water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	Stuff does go wrong – how will we handle it?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	VBS – plan on 20 kids – you get 40 – how will we 			handle it?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17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Trip Land Mine #3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An </a:t>
            </a:r>
            <a:r>
              <a:rPr lang="en-US" b="1" dirty="0"/>
              <a:t>Undefined Work </a:t>
            </a:r>
            <a:r>
              <a:rPr lang="en-US" b="1" dirty="0" smtClean="0"/>
              <a:t>Project</a:t>
            </a:r>
          </a:p>
          <a:p>
            <a:pPr lvl="1"/>
            <a:r>
              <a:rPr lang="en-US" sz="2400" b="1" dirty="0" smtClean="0">
                <a:solidFill>
                  <a:srgbClr val="FFFF00"/>
                </a:solidFill>
              </a:rPr>
              <a:t>We need to have clearly defined work projects</a:t>
            </a:r>
          </a:p>
          <a:p>
            <a:pPr lvl="1"/>
            <a:r>
              <a:rPr lang="en-US" sz="2400" b="1" dirty="0">
                <a:solidFill>
                  <a:srgbClr val="FFFF00"/>
                </a:solidFill>
              </a:rPr>
              <a:t>	</a:t>
            </a:r>
            <a:r>
              <a:rPr lang="en-US" sz="2400" b="1" dirty="0" smtClean="0">
                <a:solidFill>
                  <a:srgbClr val="FFFF00"/>
                </a:solidFill>
              </a:rPr>
              <a:t>Each day there should be a basic idea what the team will 	be doing</a:t>
            </a:r>
          </a:p>
          <a:p>
            <a:pPr lvl="1"/>
            <a:r>
              <a:rPr lang="en-US" sz="2400" b="1" dirty="0" smtClean="0">
                <a:solidFill>
                  <a:srgbClr val="FFFF00"/>
                </a:solidFill>
              </a:rPr>
              <a:t>		Keeps the team’s focus on serving others</a:t>
            </a:r>
          </a:p>
          <a:p>
            <a:pPr lvl="1"/>
            <a:r>
              <a:rPr lang="en-US" sz="2400" b="1" dirty="0" smtClean="0">
                <a:solidFill>
                  <a:srgbClr val="FFFF00"/>
                </a:solidFill>
              </a:rPr>
              <a:t>		w/o this, focus  turns on “being served” rather than 		serving</a:t>
            </a:r>
            <a:endParaRPr lang="en-US" sz="2400" b="1" dirty="0">
              <a:solidFill>
                <a:srgbClr val="FFFF00"/>
              </a:solidFill>
            </a:endParaRPr>
          </a:p>
          <a:p>
            <a:pPr lvl="1"/>
            <a:r>
              <a:rPr lang="en-US" sz="2400" b="1" dirty="0" smtClean="0">
                <a:solidFill>
                  <a:srgbClr val="FFFF00"/>
                </a:solidFill>
              </a:rPr>
              <a:t>		w/o this, focus turns from being “a missionary” to 			being a “tourist”</a:t>
            </a:r>
          </a:p>
          <a:p>
            <a:pPr lvl="1"/>
            <a:r>
              <a:rPr lang="en-US" sz="2400" b="1" dirty="0" smtClean="0">
                <a:solidFill>
                  <a:srgbClr val="FFFF00"/>
                </a:solidFill>
              </a:rPr>
              <a:t>In being flexible, have a Plan A, Plan B, Plan C (just in case)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733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Trip Land Mine #4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Focusing </a:t>
            </a:r>
            <a:r>
              <a:rPr lang="en-US" b="1" dirty="0"/>
              <a:t>Too Much on the Work </a:t>
            </a:r>
            <a:r>
              <a:rPr lang="en-US" b="1" dirty="0" smtClean="0"/>
              <a:t>Project</a:t>
            </a:r>
          </a:p>
          <a:p>
            <a:r>
              <a:rPr lang="en-US" b="1" dirty="0"/>
              <a:t>	</a:t>
            </a:r>
            <a:r>
              <a:rPr lang="en-US" b="1" dirty="0">
                <a:solidFill>
                  <a:srgbClr val="FFFF00"/>
                </a:solidFill>
              </a:rPr>
              <a:t>A mission trip, like all ministry, is about people, not </a:t>
            </a:r>
            <a:r>
              <a:rPr lang="en-US" b="1" dirty="0" smtClean="0">
                <a:solidFill>
                  <a:srgbClr val="FFFF00"/>
                </a:solidFill>
              </a:rPr>
              <a:t>	projects.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dirty="0">
                <a:solidFill>
                  <a:srgbClr val="FFFF00"/>
                </a:solidFill>
              </a:rPr>
              <a:t>Don’t just </a:t>
            </a:r>
            <a:r>
              <a:rPr lang="en-US" dirty="0" smtClean="0">
                <a:solidFill>
                  <a:srgbClr val="FFFF00"/>
                </a:solidFill>
              </a:rPr>
              <a:t>build buildings,  </a:t>
            </a:r>
            <a:r>
              <a:rPr lang="en-US" dirty="0">
                <a:solidFill>
                  <a:srgbClr val="FFFF00"/>
                </a:solidFill>
              </a:rPr>
              <a:t>b</a:t>
            </a:r>
            <a:r>
              <a:rPr lang="en-US" dirty="0" smtClean="0">
                <a:solidFill>
                  <a:srgbClr val="FFFF00"/>
                </a:solidFill>
              </a:rPr>
              <a:t>uild friendships.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19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Trip Land Mine #5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Withdrawal</a:t>
            </a:r>
          </a:p>
          <a:p>
            <a:r>
              <a:rPr lang="en-US" b="1" dirty="0"/>
              <a:t>	</a:t>
            </a:r>
            <a:r>
              <a:rPr lang="en-US" b="1" dirty="0" smtClean="0"/>
              <a:t>What kind of things would we withdraw from? </a:t>
            </a:r>
          </a:p>
          <a:p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FF00"/>
                </a:solidFill>
              </a:rPr>
              <a:t>Strange Food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	Strange customs – </a:t>
            </a:r>
            <a:r>
              <a:rPr lang="en-US" b="1" dirty="0" err="1" smtClean="0">
                <a:solidFill>
                  <a:srgbClr val="FFFF00"/>
                </a:solidFill>
              </a:rPr>
              <a:t>Wampa</a:t>
            </a:r>
            <a:r>
              <a:rPr lang="en-US" b="1" dirty="0" smtClean="0">
                <a:solidFill>
                  <a:srgbClr val="FFFF00"/>
                </a:solidFill>
              </a:rPr>
              <a:t> &amp; </a:t>
            </a:r>
            <a:r>
              <a:rPr lang="en-US" b="1" dirty="0" err="1" smtClean="0">
                <a:solidFill>
                  <a:srgbClr val="FFFF00"/>
                </a:solidFill>
              </a:rPr>
              <a:t>terere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		Language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/>
              <a:t>	Have a “go for it” attitude</a:t>
            </a:r>
          </a:p>
          <a:p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FF00"/>
                </a:solidFill>
              </a:rPr>
              <a:t>it gets you out of your comfort zone/ 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	causes you to trust God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	once you leave, it’s too late to have that experience 			again</a:t>
            </a:r>
          </a:p>
        </p:txBody>
      </p:sp>
    </p:spTree>
    <p:extLst>
      <p:ext uri="{BB962C8B-B14F-4D97-AF65-F5344CB8AC3E}">
        <p14:creationId xmlns:p14="http://schemas.microsoft.com/office/powerpoint/2010/main" val="827115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Trip Land Mine #6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</a:t>
            </a:r>
            <a:r>
              <a:rPr lang="en-US" b="1" dirty="0"/>
              <a:t>Lack of </a:t>
            </a:r>
            <a:r>
              <a:rPr lang="en-US" b="1" dirty="0" smtClean="0"/>
              <a:t>Orientation</a:t>
            </a:r>
          </a:p>
          <a:p>
            <a:r>
              <a:rPr lang="en-US" b="1" dirty="0"/>
              <a:t>	</a:t>
            </a:r>
            <a:r>
              <a:rPr lang="en-US" dirty="0" smtClean="0">
                <a:solidFill>
                  <a:srgbClr val="FFFF00"/>
                </a:solidFill>
              </a:rPr>
              <a:t>Pre-field </a:t>
            </a:r>
            <a:r>
              <a:rPr lang="en-US" dirty="0">
                <a:solidFill>
                  <a:srgbClr val="FFFF00"/>
                </a:solidFill>
              </a:rPr>
              <a:t>training is often the difference between a good 	</a:t>
            </a:r>
            <a:r>
              <a:rPr lang="en-US" dirty="0" smtClean="0">
                <a:solidFill>
                  <a:srgbClr val="FFFF00"/>
                </a:solidFill>
              </a:rPr>
              <a:t>short term </a:t>
            </a:r>
            <a:r>
              <a:rPr lang="en-US" dirty="0">
                <a:solidFill>
                  <a:srgbClr val="FFFF00"/>
                </a:solidFill>
              </a:rPr>
              <a:t>mission trip and </a:t>
            </a:r>
            <a:r>
              <a:rPr lang="en-US" dirty="0" smtClean="0">
                <a:solidFill>
                  <a:srgbClr val="FFFF00"/>
                </a:solidFill>
              </a:rPr>
              <a:t>a bad </a:t>
            </a:r>
            <a:r>
              <a:rPr lang="en-US" dirty="0">
                <a:solidFill>
                  <a:srgbClr val="FFFF00"/>
                </a:solidFill>
              </a:rPr>
              <a:t>one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>
                <a:solidFill>
                  <a:srgbClr val="FFFF00"/>
                </a:solidFill>
              </a:rPr>
              <a:t>	During orientation, the leader must communicate pertinent </a:t>
            </a:r>
            <a:r>
              <a:rPr lang="en-US" dirty="0" smtClean="0">
                <a:solidFill>
                  <a:srgbClr val="FFFF00"/>
                </a:solidFill>
              </a:rPr>
              <a:t>	information </a:t>
            </a:r>
            <a:r>
              <a:rPr lang="en-US" dirty="0">
                <a:solidFill>
                  <a:srgbClr val="FFFF00"/>
                </a:solidFill>
              </a:rPr>
              <a:t>about </a:t>
            </a:r>
            <a:r>
              <a:rPr lang="en-US" dirty="0" smtClean="0">
                <a:solidFill>
                  <a:srgbClr val="FFFF00"/>
                </a:solidFill>
              </a:rPr>
              <a:t>such things </a:t>
            </a:r>
            <a:r>
              <a:rPr lang="en-US" dirty="0">
                <a:solidFill>
                  <a:srgbClr val="FFFF00"/>
                </a:solidFill>
              </a:rPr>
              <a:t>as culture, interpersonal </a:t>
            </a:r>
            <a:r>
              <a:rPr lang="en-US" dirty="0" smtClean="0">
                <a:solidFill>
                  <a:srgbClr val="FFFF00"/>
                </a:solidFill>
              </a:rPr>
              <a:t>	relationships</a:t>
            </a:r>
            <a:r>
              <a:rPr lang="en-US" dirty="0">
                <a:solidFill>
                  <a:srgbClr val="FFFF00"/>
                </a:solidFill>
              </a:rPr>
              <a:t>, and any rules for the team’s trip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>
                <a:solidFill>
                  <a:srgbClr val="FFFF00"/>
                </a:solidFill>
              </a:rPr>
              <a:t>	A</a:t>
            </a:r>
            <a:r>
              <a:rPr lang="en-US" dirty="0" smtClean="0">
                <a:solidFill>
                  <a:srgbClr val="FFFF00"/>
                </a:solidFill>
              </a:rPr>
              <a:t> thorough and </a:t>
            </a:r>
            <a:r>
              <a:rPr lang="en-US" dirty="0">
                <a:solidFill>
                  <a:srgbClr val="FFFF00"/>
                </a:solidFill>
              </a:rPr>
              <a:t>engaging orientation </a:t>
            </a:r>
            <a:r>
              <a:rPr lang="en-US" dirty="0" smtClean="0">
                <a:solidFill>
                  <a:srgbClr val="FFFF00"/>
                </a:solidFill>
              </a:rPr>
              <a:t>program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helps </a:t>
            </a: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smtClean="0">
                <a:solidFill>
                  <a:srgbClr val="FFFF00"/>
                </a:solidFill>
              </a:rPr>
              <a:t>	team </a:t>
            </a:r>
            <a:r>
              <a:rPr lang="en-US" dirty="0">
                <a:solidFill>
                  <a:srgbClr val="FFFF00"/>
                </a:solidFill>
              </a:rPr>
              <a:t>build momentum for </a:t>
            </a:r>
            <a:r>
              <a:rPr lang="en-US" dirty="0" smtClean="0">
                <a:solidFill>
                  <a:srgbClr val="FFFF00"/>
                </a:solidFill>
              </a:rPr>
              <a:t>the mission </a:t>
            </a:r>
            <a:r>
              <a:rPr lang="en-US" dirty="0">
                <a:solidFill>
                  <a:srgbClr val="FFFF00"/>
                </a:solidFill>
              </a:rPr>
              <a:t>trip.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46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Trip Land Mine #7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Fatigue</a:t>
            </a:r>
          </a:p>
          <a:p>
            <a:r>
              <a:rPr lang="en-US" b="1" dirty="0"/>
              <a:t>	</a:t>
            </a:r>
            <a:r>
              <a:rPr lang="en-US" b="1" dirty="0" smtClean="0"/>
              <a:t>What are some “dangers” for a team who is fatigued? </a:t>
            </a:r>
          </a:p>
          <a:p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FF00"/>
                </a:solidFill>
              </a:rPr>
              <a:t>Emotional unraveling 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	Get on each others nerves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	Words are said that shouldn’t be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	Work ethics slip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	complaints start to roll off the tongue</a:t>
            </a:r>
          </a:p>
          <a:p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	team unity gets low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3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 MISSION </a:t>
            </a:r>
            <a:r>
              <a:rPr lang="en-US" dirty="0" smtClean="0"/>
              <a:t>TRIPS – 3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Day 1 – Preparation – </a:t>
            </a:r>
            <a:br>
              <a:rPr lang="en-US" dirty="0"/>
            </a:br>
            <a:r>
              <a:rPr lang="en-US" dirty="0"/>
              <a:t>Biblical &amp; Personal </a:t>
            </a:r>
            <a:r>
              <a:rPr lang="en-US" dirty="0" smtClean="0"/>
              <a:t>Foundation</a:t>
            </a:r>
          </a:p>
          <a:p>
            <a:endParaRPr lang="en-US" dirty="0"/>
          </a:p>
          <a:p>
            <a:r>
              <a:rPr lang="en-US" dirty="0" smtClean="0"/>
              <a:t>Day 2 – Mission Trip Land mines</a:t>
            </a:r>
          </a:p>
          <a:p>
            <a:endParaRPr lang="en-US" dirty="0"/>
          </a:p>
          <a:p>
            <a:r>
              <a:rPr lang="en-US" dirty="0" smtClean="0"/>
              <a:t>Day 3 – Practical – Mechanics of the trip</a:t>
            </a:r>
          </a:p>
        </p:txBody>
      </p:sp>
    </p:spTree>
    <p:extLst>
      <p:ext uri="{BB962C8B-B14F-4D97-AF65-F5344CB8AC3E}">
        <p14:creationId xmlns:p14="http://schemas.microsoft.com/office/powerpoint/2010/main" val="42627803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Trip Land Mine #8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</a:t>
            </a:r>
            <a:r>
              <a:rPr lang="en-US" b="1" dirty="0"/>
              <a:t>Lack of </a:t>
            </a:r>
            <a:r>
              <a:rPr lang="en-US" b="1" dirty="0" smtClean="0"/>
              <a:t>Food</a:t>
            </a:r>
          </a:p>
          <a:p>
            <a:r>
              <a:rPr lang="en-US" b="1" dirty="0"/>
              <a:t>	</a:t>
            </a:r>
            <a:r>
              <a:rPr lang="en-US" b="1" dirty="0" smtClean="0"/>
              <a:t>What kind of “trouble” can come from a lack of food? </a:t>
            </a:r>
          </a:p>
          <a:p>
            <a:r>
              <a:rPr lang="en-US" b="1" dirty="0"/>
              <a:t>	</a:t>
            </a:r>
            <a:r>
              <a:rPr lang="en-US" b="1" dirty="0" smtClean="0"/>
              <a:t>What are the benefits of having plenty to eat? </a:t>
            </a:r>
          </a:p>
          <a:p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>
                <a:solidFill>
                  <a:srgbClr val="FFFF00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well-fed </a:t>
            </a:r>
            <a:r>
              <a:rPr lang="en-US" dirty="0">
                <a:solidFill>
                  <a:srgbClr val="FFFF00"/>
                </a:solidFill>
              </a:rPr>
              <a:t>group is a happy group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a happy group </a:t>
            </a:r>
            <a:r>
              <a:rPr lang="en-US" dirty="0">
                <a:solidFill>
                  <a:srgbClr val="FFFF00"/>
                </a:solidFill>
              </a:rPr>
              <a:t>stands to gain much from a mission </a:t>
            </a:r>
            <a:r>
              <a:rPr lang="en-US" dirty="0" smtClean="0">
                <a:solidFill>
                  <a:srgbClr val="FFFF00"/>
                </a:solidFill>
              </a:rPr>
              <a:t>			experience.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Have plenty of water  and light mid-day snacks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68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Trip Land Mine #9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 </a:t>
            </a:r>
            <a:r>
              <a:rPr lang="en-US" b="1" dirty="0"/>
              <a:t>Lack of a Biblical </a:t>
            </a:r>
            <a:r>
              <a:rPr lang="en-US" b="1" dirty="0" smtClean="0"/>
              <a:t>Foundation</a:t>
            </a:r>
          </a:p>
          <a:p>
            <a:r>
              <a:rPr lang="en-US" b="1" dirty="0"/>
              <a:t>	</a:t>
            </a:r>
            <a:r>
              <a:rPr lang="en-US" dirty="0" smtClean="0">
                <a:solidFill>
                  <a:srgbClr val="FFFF00"/>
                </a:solidFill>
              </a:rPr>
              <a:t>a </a:t>
            </a:r>
            <a:r>
              <a:rPr lang="en-US" dirty="0">
                <a:solidFill>
                  <a:srgbClr val="FFFF00"/>
                </a:solidFill>
              </a:rPr>
              <a:t>mere 9 percent of all people who claim to have </a:t>
            </a:r>
            <a:r>
              <a:rPr lang="en-US" dirty="0" smtClean="0">
                <a:solidFill>
                  <a:srgbClr val="FFFF00"/>
                </a:solidFill>
              </a:rPr>
              <a:t>a 	relationship </a:t>
            </a:r>
            <a:r>
              <a:rPr lang="en-US" dirty="0">
                <a:solidFill>
                  <a:srgbClr val="FFFF00"/>
                </a:solidFill>
              </a:rPr>
              <a:t>with </a:t>
            </a:r>
            <a:r>
              <a:rPr lang="en-US" dirty="0" smtClean="0">
                <a:solidFill>
                  <a:srgbClr val="FFFF00"/>
                </a:solidFill>
              </a:rPr>
              <a:t>Jesus Christ </a:t>
            </a:r>
            <a:r>
              <a:rPr lang="en-US" dirty="0">
                <a:solidFill>
                  <a:srgbClr val="FFFF00"/>
                </a:solidFill>
              </a:rPr>
              <a:t>actually hold to a biblical </a:t>
            </a:r>
            <a:r>
              <a:rPr lang="en-US" dirty="0" smtClean="0">
                <a:solidFill>
                  <a:srgbClr val="FFFF00"/>
                </a:solidFill>
              </a:rPr>
              <a:t>	worldview.</a:t>
            </a:r>
          </a:p>
          <a:p>
            <a:r>
              <a:rPr lang="en-US" dirty="0">
                <a:solidFill>
                  <a:srgbClr val="FFFF00"/>
                </a:solidFill>
              </a:rPr>
              <a:t>	Without a biblical foundation for missions involvement, </a:t>
            </a:r>
            <a:r>
              <a:rPr lang="en-US" dirty="0" smtClean="0">
                <a:solidFill>
                  <a:srgbClr val="FFFF00"/>
                </a:solidFill>
              </a:rPr>
              <a:t>	people </a:t>
            </a:r>
            <a:r>
              <a:rPr lang="en-US" dirty="0">
                <a:solidFill>
                  <a:srgbClr val="FFFF00"/>
                </a:solidFill>
              </a:rPr>
              <a:t>will base their trip </a:t>
            </a:r>
            <a:r>
              <a:rPr lang="en-US" dirty="0" smtClean="0">
                <a:solidFill>
                  <a:srgbClr val="FFFF00"/>
                </a:solidFill>
              </a:rPr>
              <a:t>on emotions.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Emotions go up and down – fluctuate all over the place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God’s Word is stable – unchanging 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God’s Word can override our unstable emotions</a:t>
            </a:r>
          </a:p>
        </p:txBody>
      </p:sp>
    </p:spTree>
    <p:extLst>
      <p:ext uri="{BB962C8B-B14F-4D97-AF65-F5344CB8AC3E}">
        <p14:creationId xmlns:p14="http://schemas.microsoft.com/office/powerpoint/2010/main" val="2541014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Trip Land Mine #10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Culturally </a:t>
            </a:r>
            <a:r>
              <a:rPr lang="en-US" b="1" dirty="0"/>
              <a:t>Insensitive </a:t>
            </a:r>
            <a:r>
              <a:rPr lang="en-US" b="1" dirty="0" smtClean="0"/>
              <a:t>Dress</a:t>
            </a:r>
          </a:p>
          <a:p>
            <a:r>
              <a:rPr lang="en-US" b="1" dirty="0"/>
              <a:t>	</a:t>
            </a:r>
            <a:r>
              <a:rPr lang="en-US" dirty="0">
                <a:solidFill>
                  <a:srgbClr val="FFFF00"/>
                </a:solidFill>
              </a:rPr>
              <a:t>It's very important to know what the appropriate dress is for </a:t>
            </a:r>
            <a:r>
              <a:rPr lang="en-US" dirty="0" smtClean="0">
                <a:solidFill>
                  <a:srgbClr val="FFFF00"/>
                </a:solidFill>
              </a:rPr>
              <a:t>	the area </a:t>
            </a:r>
            <a:r>
              <a:rPr lang="en-US" dirty="0">
                <a:solidFill>
                  <a:srgbClr val="FFFF00"/>
                </a:solidFill>
              </a:rPr>
              <a:t>in which you will </a:t>
            </a:r>
            <a:r>
              <a:rPr lang="en-US" dirty="0" smtClean="0">
                <a:solidFill>
                  <a:srgbClr val="FFFF00"/>
                </a:solidFill>
              </a:rPr>
              <a:t>be working.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the goal is to blend in as much as possible, not to stick out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Women have to be careful about their shirts – the less 	revealed the better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Guys working with shirts off is offensive in some cultures. 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Do your homework and use discretion.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89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Now?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76841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. Give this article to each person on your mission team and have them read </a:t>
            </a:r>
            <a:r>
              <a:rPr lang="en-US" dirty="0" smtClean="0"/>
              <a:t>it—marking </a:t>
            </a:r>
            <a:r>
              <a:rPr lang="en-US" dirty="0"/>
              <a:t>it with a pen as they read.</a:t>
            </a:r>
          </a:p>
          <a:p>
            <a:r>
              <a:rPr lang="en-US" dirty="0"/>
              <a:t>2. Gather the team together to discuss the article.</a:t>
            </a:r>
          </a:p>
          <a:p>
            <a:r>
              <a:rPr lang="en-US" dirty="0"/>
              <a:t>3. Have each person sign off on the </a:t>
            </a:r>
            <a:r>
              <a:rPr lang="en-US" b="1" dirty="0"/>
              <a:t>Checklist Covenant </a:t>
            </a:r>
            <a:r>
              <a:rPr lang="en-US" dirty="0"/>
              <a:t>on the next page.</a:t>
            </a:r>
          </a:p>
          <a:p>
            <a:r>
              <a:rPr lang="en-US" dirty="0"/>
              <a:t>4. Guide the team through the </a:t>
            </a:r>
            <a:r>
              <a:rPr lang="en-US" b="1" dirty="0"/>
              <a:t>Free Mission Trip Training Session </a:t>
            </a:r>
            <a:r>
              <a:rPr lang="en-US" dirty="0"/>
              <a:t>included in this article.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40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Intentionally left blank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</a:t>
            </a:r>
            <a:r>
              <a:rPr lang="en-US" dirty="0" smtClean="0"/>
              <a:t>1 &amp; 2 – REVIEW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Biblical Foundation – Does the Bible speak about missions? - Yes</a:t>
            </a:r>
          </a:p>
          <a:p>
            <a:r>
              <a:rPr lang="en-US" sz="4400" dirty="0" smtClean="0"/>
              <a:t>Personal Foundation – What do you need to be ready? </a:t>
            </a:r>
            <a:r>
              <a:rPr lang="en-US" sz="4400" dirty="0">
                <a:solidFill>
                  <a:srgbClr val="FFFF00"/>
                </a:solidFill>
              </a:rPr>
              <a:t>Directed time in the Word – </a:t>
            </a:r>
          </a:p>
          <a:p>
            <a:r>
              <a:rPr lang="en-US" sz="4400" dirty="0">
                <a:solidFill>
                  <a:srgbClr val="FFFF00"/>
                </a:solidFill>
              </a:rPr>
              <a:t>			study God’s heart for people</a:t>
            </a:r>
          </a:p>
          <a:p>
            <a:r>
              <a:rPr lang="en-US" sz="4400" dirty="0">
                <a:solidFill>
                  <a:srgbClr val="FFFF00"/>
                </a:solidFill>
              </a:rPr>
              <a:t>			Study Jesus’ heart to serve</a:t>
            </a:r>
          </a:p>
          <a:p>
            <a:r>
              <a:rPr lang="en-US" sz="4400" dirty="0">
                <a:solidFill>
                  <a:srgbClr val="FFFF00"/>
                </a:solidFill>
              </a:rPr>
              <a:t>		Directed time of prayer – the place your going, </a:t>
            </a:r>
            <a:r>
              <a:rPr lang="en-US" sz="4400" dirty="0" smtClean="0">
                <a:solidFill>
                  <a:srgbClr val="FFFF00"/>
                </a:solidFill>
              </a:rPr>
              <a:t>		the people </a:t>
            </a:r>
            <a:r>
              <a:rPr lang="en-US" sz="4400" dirty="0">
                <a:solidFill>
                  <a:srgbClr val="FFFF00"/>
                </a:solidFill>
              </a:rPr>
              <a:t>your serving</a:t>
            </a:r>
            <a:endParaRPr lang="en-US" sz="4400" dirty="0"/>
          </a:p>
          <a:p>
            <a:r>
              <a:rPr lang="en-US" sz="4400" dirty="0" smtClean="0"/>
              <a:t>We saw 10 Pitfalls or landmines to avoid. </a:t>
            </a:r>
          </a:p>
          <a:p>
            <a:pPr lvl="1"/>
            <a:r>
              <a:rPr lang="en-US" sz="4000" dirty="0" smtClean="0">
                <a:solidFill>
                  <a:srgbClr val="FFFF00"/>
                </a:solidFill>
              </a:rPr>
              <a:t>We want and need to avoid landmines in order to not have a negative affect on the ministry that we are partnering with.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8890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TERM MISSION TRIPS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Craig &amp; Cheryl Cassel</a:t>
            </a:r>
          </a:p>
          <a:p>
            <a:r>
              <a:rPr lang="en-US" dirty="0" smtClean="0"/>
              <a:t>Ethnos360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278" y="2637860"/>
            <a:ext cx="1532589" cy="15785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137846"/>
            <a:ext cx="3574472" cy="2680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9182" y="259307"/>
            <a:ext cx="1733266" cy="723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Day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021738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3 </a:t>
            </a:r>
            <a:r>
              <a:rPr lang="en-US" dirty="0"/>
              <a:t>– Practical – Mechanics of the trip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Identify Clear Purpose of the Trip</a:t>
            </a:r>
          </a:p>
          <a:p>
            <a:pPr lvl="1"/>
            <a:r>
              <a:rPr lang="en-US" dirty="0" smtClean="0"/>
              <a:t>Purpose/Goals at the Location</a:t>
            </a:r>
          </a:p>
          <a:p>
            <a:pPr lvl="2"/>
            <a:r>
              <a:rPr lang="en-US" sz="2000" dirty="0" smtClean="0">
                <a:solidFill>
                  <a:srgbClr val="FFFF00"/>
                </a:solidFill>
              </a:rPr>
              <a:t>Building - Construction</a:t>
            </a:r>
          </a:p>
          <a:p>
            <a:pPr lvl="2"/>
            <a:r>
              <a:rPr lang="en-US" sz="2000" dirty="0" smtClean="0">
                <a:solidFill>
                  <a:srgbClr val="FFFF00"/>
                </a:solidFill>
              </a:rPr>
              <a:t>VBS</a:t>
            </a:r>
          </a:p>
          <a:p>
            <a:pPr lvl="2"/>
            <a:r>
              <a:rPr lang="en-US" sz="2000" dirty="0" smtClean="0">
                <a:solidFill>
                  <a:srgbClr val="FFFF00"/>
                </a:solidFill>
              </a:rPr>
              <a:t>Adult  Bible Study</a:t>
            </a:r>
          </a:p>
          <a:p>
            <a:pPr lvl="2"/>
            <a:r>
              <a:rPr lang="en-US" sz="2000" dirty="0" smtClean="0">
                <a:solidFill>
                  <a:srgbClr val="FFFF00"/>
                </a:solidFill>
              </a:rPr>
              <a:t>Health/Clinic</a:t>
            </a:r>
          </a:p>
          <a:p>
            <a:pPr lvl="1"/>
            <a:r>
              <a:rPr lang="en-US" dirty="0" smtClean="0"/>
              <a:t>Purpose/Goals for your Church </a:t>
            </a:r>
          </a:p>
          <a:p>
            <a:pPr lvl="2"/>
            <a:r>
              <a:rPr lang="en-US" sz="2000" dirty="0" smtClean="0">
                <a:solidFill>
                  <a:srgbClr val="FFFF00"/>
                </a:solidFill>
              </a:rPr>
              <a:t>Enhance your congregation’s understanding of God’s work in the world</a:t>
            </a:r>
          </a:p>
          <a:p>
            <a:pPr lvl="2"/>
            <a:r>
              <a:rPr lang="en-US" sz="2000" dirty="0" smtClean="0">
                <a:solidFill>
                  <a:srgbClr val="FFFF00"/>
                </a:solidFill>
              </a:rPr>
              <a:t>Allow your congregation to learn from Christ's Body in other parts of the world. </a:t>
            </a:r>
          </a:p>
          <a:p>
            <a:pPr lvl="2"/>
            <a:r>
              <a:rPr lang="en-US" sz="2000" dirty="0" smtClean="0">
                <a:solidFill>
                  <a:srgbClr val="FFFF00"/>
                </a:solidFill>
              </a:rPr>
              <a:t>Challenge your congregation to get involved in what God is involved in</a:t>
            </a:r>
          </a:p>
        </p:txBody>
      </p:sp>
    </p:spTree>
    <p:extLst>
      <p:ext uri="{BB962C8B-B14F-4D97-AF65-F5344CB8AC3E}">
        <p14:creationId xmlns:p14="http://schemas.microsoft.com/office/powerpoint/2010/main" val="227679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3 </a:t>
            </a:r>
            <a:r>
              <a:rPr lang="en-US" dirty="0"/>
              <a:t>– Practical – Mechanics of the trip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Duration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Consider the amount of time potential participants have available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Summer vacation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Winter vacation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Work vacation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How Long for the actual ministry time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What’s good for the church/ministry location you are going to?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What’s needed for the particular project/ministry</a:t>
            </a:r>
            <a:endParaRPr lang="en-US" dirty="0">
              <a:solidFill>
                <a:srgbClr val="FFFF00"/>
              </a:solidFill>
            </a:endParaRPr>
          </a:p>
          <a:p>
            <a:pPr lvl="2"/>
            <a:r>
              <a:rPr lang="en-US" dirty="0">
                <a:solidFill>
                  <a:srgbClr val="FFFF00"/>
                </a:solidFill>
              </a:rPr>
              <a:t>How long for travel to and </a:t>
            </a:r>
            <a:r>
              <a:rPr lang="en-US" dirty="0" smtClean="0">
                <a:solidFill>
                  <a:srgbClr val="FFFF00"/>
                </a:solidFill>
              </a:rPr>
              <a:t>fro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How far away is the location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Drive or Fly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7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3 </a:t>
            </a:r>
            <a:r>
              <a:rPr lang="en-US" dirty="0"/>
              <a:t>– Practical – Mechanics of the trip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Partnership with a Local Church / Ministry</a:t>
            </a:r>
          </a:p>
          <a:p>
            <a:r>
              <a:rPr lang="en-US" dirty="0" smtClean="0"/>
              <a:t>	Why would we want to partner with a local church? 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Helps ensure there is follow up for evangelism 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Helps ensure there is follow up for discipleship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We don’t just want converts, we want disciples who make disciples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Passetti Story – 1</a:t>
            </a:r>
            <a:r>
              <a:rPr lang="en-US" baseline="30000" dirty="0" smtClean="0"/>
              <a:t>st</a:t>
            </a:r>
            <a:r>
              <a:rPr lang="en-US" dirty="0" smtClean="0"/>
              <a:t> Baptist Church Camdenton MO.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Mexico – Eyeglass and medical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Local church – 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hundreds of people seen and </a:t>
            </a:r>
            <a:r>
              <a:rPr lang="en-US" dirty="0" smtClean="0">
                <a:solidFill>
                  <a:srgbClr val="FFFF00"/>
                </a:solidFill>
              </a:rPr>
              <a:t>given </a:t>
            </a:r>
            <a:r>
              <a:rPr lang="en-US" dirty="0" smtClean="0">
                <a:solidFill>
                  <a:srgbClr val="FFFF00"/>
                </a:solidFill>
              </a:rPr>
              <a:t>glasses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40 committed to ongoing Bible Study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Church doubled in size from one year to the next – Disciple making disciples 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251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– Preparation – </a:t>
            </a:r>
            <a:br>
              <a:rPr lang="en-US" dirty="0"/>
            </a:br>
            <a:r>
              <a:rPr lang="en-US" dirty="0"/>
              <a:t>Biblical &amp; Personal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Biblical Foundation – Does the Bible speak about missions? </a:t>
            </a:r>
          </a:p>
          <a:p>
            <a:r>
              <a:rPr lang="en-US" sz="4400" dirty="0" smtClean="0"/>
              <a:t>Personal Foundation – What do you need to be ready?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84009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3 </a:t>
            </a:r>
            <a:r>
              <a:rPr lang="en-US" dirty="0"/>
              <a:t>– Practical – Mechanics of the trip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/>
          </a:bodyPr>
          <a:lstStyle/>
          <a:p>
            <a:r>
              <a:rPr lang="en-US" dirty="0" smtClean="0"/>
              <a:t>Careful planning</a:t>
            </a:r>
          </a:p>
          <a:p>
            <a:r>
              <a:rPr lang="en-US" dirty="0" smtClean="0"/>
              <a:t>Committee? (share the burden)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Purpose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inistry site 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dirty="0" smtClean="0">
                <a:solidFill>
                  <a:srgbClr val="FFFF00"/>
                </a:solidFill>
              </a:rPr>
              <a:t>ontact potential host  (see if ministry is needed)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Establish team leaders for the trip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Co-ordinates dates with host/team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Set size of team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Set cost of trip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Checklist for onsite needs etc.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85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3 </a:t>
            </a:r>
            <a:r>
              <a:rPr lang="en-US" dirty="0"/>
              <a:t>– Practical – Mechanics of the trip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/>
          </a:bodyPr>
          <a:lstStyle/>
          <a:p>
            <a:r>
              <a:rPr lang="en-US" dirty="0"/>
              <a:t>Clear </a:t>
            </a:r>
            <a:r>
              <a:rPr lang="en-US" dirty="0" smtClean="0"/>
              <a:t>communication</a:t>
            </a:r>
          </a:p>
          <a:p>
            <a:r>
              <a:rPr lang="en-US" dirty="0"/>
              <a:t>	</a:t>
            </a:r>
            <a:r>
              <a:rPr lang="en-US" dirty="0" smtClean="0"/>
              <a:t>Good team communication</a:t>
            </a:r>
          </a:p>
          <a:p>
            <a:r>
              <a:rPr lang="en-US" dirty="0"/>
              <a:t>	</a:t>
            </a:r>
            <a:r>
              <a:rPr lang="en-US" dirty="0" smtClean="0"/>
              <a:t>Team </a:t>
            </a:r>
            <a:r>
              <a:rPr lang="en-US" dirty="0" smtClean="0"/>
              <a:t>to </a:t>
            </a:r>
            <a:r>
              <a:rPr lang="en-US" dirty="0" smtClean="0"/>
              <a:t>Your </a:t>
            </a:r>
            <a:r>
              <a:rPr lang="en-US" dirty="0" smtClean="0"/>
              <a:t>sending church</a:t>
            </a:r>
          </a:p>
          <a:p>
            <a:r>
              <a:rPr lang="en-US" dirty="0" smtClean="0"/>
              <a:t>	</a:t>
            </a:r>
            <a:r>
              <a:rPr lang="en-US" dirty="0" smtClean="0"/>
              <a:t>Team to Your </a:t>
            </a:r>
            <a:r>
              <a:rPr lang="en-US" dirty="0" smtClean="0"/>
              <a:t>host church/ministry location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8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3 </a:t>
            </a:r>
            <a:r>
              <a:rPr lang="en-US" dirty="0"/>
              <a:t>– Practical – Mechanics of the trip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/>
          </a:bodyPr>
          <a:lstStyle/>
          <a:p>
            <a:r>
              <a:rPr lang="en-US" dirty="0"/>
              <a:t>Focused Prayer</a:t>
            </a:r>
          </a:p>
          <a:p>
            <a:r>
              <a:rPr lang="en-US" dirty="0"/>
              <a:t>	</a:t>
            </a:r>
            <a:r>
              <a:rPr lang="en-US" dirty="0" smtClean="0"/>
              <a:t>Through-out pre-trip preparations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planning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team formation/selection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effective ministry</a:t>
            </a:r>
          </a:p>
          <a:p>
            <a:r>
              <a:rPr lang="en-US" dirty="0"/>
              <a:t>	</a:t>
            </a:r>
            <a:r>
              <a:rPr lang="en-US" dirty="0" smtClean="0"/>
              <a:t>During On-site ministry time</a:t>
            </a:r>
          </a:p>
          <a:p>
            <a:r>
              <a:rPr lang="en-US" dirty="0"/>
              <a:t>	</a:t>
            </a:r>
            <a:r>
              <a:rPr lang="en-US" dirty="0" smtClean="0"/>
              <a:t>Post trip reflection time (weeks after the trip)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78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3 </a:t>
            </a:r>
            <a:r>
              <a:rPr lang="en-US" dirty="0"/>
              <a:t>– Practical – Mechanics of the trip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Building The Team</a:t>
            </a:r>
          </a:p>
          <a:p>
            <a:r>
              <a:rPr lang="en-US" dirty="0" smtClean="0"/>
              <a:t>	Publicity – Make the trip known to your congregation (over &amp; over)</a:t>
            </a:r>
          </a:p>
          <a:p>
            <a:r>
              <a:rPr lang="en-US" dirty="0" smtClean="0"/>
              <a:t>	Recruit – 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we want as many people as possible to connect with an 			opportunity. 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It may take multiple times of sharing the vision for the trip 		in various settings.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Application forms?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Requirements?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Selection process?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957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3 </a:t>
            </a:r>
            <a:r>
              <a:rPr lang="en-US" dirty="0"/>
              <a:t>– Practical – Mechanics of the trip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Team</a:t>
            </a:r>
            <a:r>
              <a:rPr lang="en-US" sz="3800" dirty="0" smtClean="0"/>
              <a:t> </a:t>
            </a:r>
            <a:r>
              <a:rPr lang="en-US" sz="2800" dirty="0" smtClean="0"/>
              <a:t>Building</a:t>
            </a:r>
          </a:p>
          <a:p>
            <a:r>
              <a:rPr lang="en-US" dirty="0" smtClean="0"/>
              <a:t>	Pre-Trip Meetings</a:t>
            </a:r>
          </a:p>
          <a:p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Team building activities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	Team </a:t>
            </a:r>
            <a:r>
              <a:rPr lang="en-US" dirty="0" smtClean="0">
                <a:solidFill>
                  <a:srgbClr val="FFFF00"/>
                </a:solidFill>
              </a:rPr>
              <a:t>work – Saturday Workday -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			Relationships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	Conflict resolution/Forgiveness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</a:rPr>
              <a:t>Respect for one 			another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	One </a:t>
            </a:r>
            <a:r>
              <a:rPr lang="en-US" dirty="0" err="1" smtClean="0">
                <a:solidFill>
                  <a:srgbClr val="FFFF00"/>
                </a:solidFill>
              </a:rPr>
              <a:t>Anothering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37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3 </a:t>
            </a:r>
            <a:r>
              <a:rPr lang="en-US" dirty="0"/>
              <a:t>– Practical – Mechanics of the trip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/>
          </a:bodyPr>
          <a:lstStyle/>
          <a:p>
            <a:r>
              <a:rPr lang="en-US" dirty="0" smtClean="0"/>
              <a:t>Team Building</a:t>
            </a:r>
          </a:p>
          <a:p>
            <a:r>
              <a:rPr lang="en-US" dirty="0" smtClean="0"/>
              <a:t>Pre-Trip Meetings (</a:t>
            </a:r>
            <a:r>
              <a:rPr lang="en-US" dirty="0"/>
              <a:t>Continued)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>
                <a:solidFill>
                  <a:srgbClr val="FFFF00"/>
                </a:solidFill>
              </a:rPr>
              <a:t>Adminstration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(logistics, time line, forms/medical, support </a:t>
            </a:r>
            <a:r>
              <a:rPr lang="en-US" dirty="0" smtClean="0">
                <a:solidFill>
                  <a:srgbClr val="FFFF00"/>
                </a:solidFill>
              </a:rPr>
              <a:t>–	raising</a:t>
            </a:r>
            <a:r>
              <a:rPr lang="en-US" dirty="0" smtClean="0">
                <a:solidFill>
                  <a:srgbClr val="FFFF00"/>
                </a:solidFill>
              </a:rPr>
              <a:t>, packing</a:t>
            </a:r>
            <a:r>
              <a:rPr lang="en-US" dirty="0">
                <a:solidFill>
                  <a:srgbClr val="FFFF00"/>
                </a:solidFill>
              </a:rPr>
              <a:t>, travel, thank you and prayer letters)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Training </a:t>
            </a:r>
            <a:r>
              <a:rPr lang="en-US" dirty="0">
                <a:solidFill>
                  <a:srgbClr val="FFFF00"/>
                </a:solidFill>
              </a:rPr>
              <a:t>sessions (team building, heart &amp;</a:t>
            </a:r>
            <a:r>
              <a:rPr lang="en-US" dirty="0" smtClean="0">
                <a:solidFill>
                  <a:srgbClr val="FFFF00"/>
                </a:solidFill>
              </a:rPr>
              <a:t> spirit (</a:t>
            </a:r>
            <a:r>
              <a:rPr lang="en-US" dirty="0" err="1" smtClean="0">
                <a:solidFill>
                  <a:srgbClr val="FFFF00"/>
                </a:solidFill>
              </a:rPr>
              <a:t>pg</a:t>
            </a:r>
            <a:r>
              <a:rPr lang="en-US" dirty="0" smtClean="0">
                <a:solidFill>
                  <a:srgbClr val="FFFF00"/>
                </a:solidFill>
              </a:rPr>
              <a:t> 19), 	cultural knowledge</a:t>
            </a:r>
            <a:r>
              <a:rPr lang="en-US" dirty="0">
                <a:solidFill>
                  <a:srgbClr val="FFFF00"/>
                </a:solidFill>
              </a:rPr>
              <a:t>, skills (construction, painting, </a:t>
            </a:r>
            <a:r>
              <a:rPr lang="en-US" dirty="0" smtClean="0">
                <a:solidFill>
                  <a:srgbClr val="FFFF00"/>
                </a:solidFill>
              </a:rPr>
              <a:t>puppets, 	teaching), 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prayer time (</a:t>
            </a:r>
            <a:r>
              <a:rPr lang="en-US" dirty="0" err="1" smtClean="0">
                <a:solidFill>
                  <a:srgbClr val="FFFF00"/>
                </a:solidFill>
              </a:rPr>
              <a:t>pg</a:t>
            </a:r>
            <a:r>
              <a:rPr lang="en-US" dirty="0" smtClean="0">
                <a:solidFill>
                  <a:srgbClr val="FFFF00"/>
                </a:solidFill>
              </a:rPr>
              <a:t> 21)</a:t>
            </a:r>
          </a:p>
        </p:txBody>
      </p:sp>
    </p:spTree>
    <p:extLst>
      <p:ext uri="{BB962C8B-B14F-4D97-AF65-F5344CB8AC3E}">
        <p14:creationId xmlns:p14="http://schemas.microsoft.com/office/powerpoint/2010/main" val="278936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3 </a:t>
            </a:r>
            <a:r>
              <a:rPr lang="en-US" dirty="0"/>
              <a:t>– Practical – Mechanics of the trip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/>
          </a:bodyPr>
          <a:lstStyle/>
          <a:p>
            <a:r>
              <a:rPr lang="en-US" dirty="0"/>
              <a:t>On Trip </a:t>
            </a:r>
            <a:r>
              <a:rPr lang="en-US" dirty="0" smtClean="0"/>
              <a:t>Meetings</a:t>
            </a:r>
          </a:p>
          <a:p>
            <a:r>
              <a:rPr lang="en-US" dirty="0" smtClean="0"/>
              <a:t>	Bible Study/Devotions</a:t>
            </a:r>
          </a:p>
          <a:p>
            <a:r>
              <a:rPr lang="en-US" dirty="0"/>
              <a:t>	</a:t>
            </a:r>
            <a:r>
              <a:rPr lang="en-US" dirty="0" smtClean="0"/>
              <a:t>	Servanthood, humility, relationship w/God</a:t>
            </a:r>
          </a:p>
          <a:p>
            <a:r>
              <a:rPr lang="en-US" dirty="0"/>
              <a:t>	</a:t>
            </a:r>
            <a:r>
              <a:rPr lang="en-US" dirty="0" smtClean="0"/>
              <a:t>	Testimony time – What is God doing in you?	</a:t>
            </a:r>
          </a:p>
          <a:p>
            <a:r>
              <a:rPr lang="en-US" dirty="0" smtClean="0"/>
              <a:t>	Informational (what’s tomorrows plan)</a:t>
            </a:r>
          </a:p>
          <a:p>
            <a:r>
              <a:rPr lang="en-US" dirty="0" smtClean="0"/>
              <a:t>	Evaluation (What went well today? </a:t>
            </a:r>
            <a:r>
              <a:rPr lang="en-US" dirty="0"/>
              <a:t>W</a:t>
            </a:r>
            <a:r>
              <a:rPr lang="en-US" dirty="0" smtClean="0"/>
              <a:t>hat can we improve on? 	what do we need to change or adjust? What should stay the 	same?)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970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3 </a:t>
            </a:r>
            <a:r>
              <a:rPr lang="en-US" dirty="0"/>
              <a:t>– Practical – Mechanics of the trip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Post Trip </a:t>
            </a:r>
            <a:r>
              <a:rPr lang="en-US" dirty="0" smtClean="0"/>
              <a:t>Meetings</a:t>
            </a:r>
          </a:p>
          <a:p>
            <a:r>
              <a:rPr lang="en-US" dirty="0" smtClean="0"/>
              <a:t>A time to debrief – process all that went on (on site?)</a:t>
            </a:r>
          </a:p>
          <a:p>
            <a:r>
              <a:rPr lang="en-US" dirty="0" smtClean="0"/>
              <a:t>A time to tell your story – 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baseline="30000" dirty="0" smtClean="0">
                <a:solidFill>
                  <a:srgbClr val="FFFF00"/>
                </a:solidFill>
              </a:rPr>
              <a:t>st</a:t>
            </a:r>
            <a:r>
              <a:rPr lang="en-US" dirty="0" smtClean="0">
                <a:solidFill>
                  <a:srgbClr val="FFFF00"/>
                </a:solidFill>
              </a:rPr>
              <a:t> in your group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2</a:t>
            </a:r>
            <a:r>
              <a:rPr lang="en-US" baseline="30000" dirty="0" smtClean="0">
                <a:solidFill>
                  <a:srgbClr val="FFFF00"/>
                </a:solidFill>
              </a:rPr>
              <a:t>nd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to your church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A time to brainstorm – Seek God’s direction. Now what? 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How do we use what we learned… (put feet to our faith)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		at our home church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in our community</a:t>
            </a:r>
          </a:p>
        </p:txBody>
      </p:sp>
    </p:spTree>
    <p:extLst>
      <p:ext uri="{BB962C8B-B14F-4D97-AF65-F5344CB8AC3E}">
        <p14:creationId xmlns:p14="http://schemas.microsoft.com/office/powerpoint/2010/main" val="69100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3 </a:t>
            </a:r>
            <a:r>
              <a:rPr lang="en-US" dirty="0"/>
              <a:t>– Practical – Mechanics of the trip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/>
          </a:bodyPr>
          <a:lstStyle/>
          <a:p>
            <a:r>
              <a:rPr lang="en-US" dirty="0"/>
              <a:t>Team follow-up.   </a:t>
            </a:r>
            <a:r>
              <a:rPr lang="en-US" dirty="0" smtClean="0"/>
              <a:t>(by team and church leaders)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srgbClr val="FFFF00"/>
                </a:solidFill>
              </a:rPr>
              <a:t>Don’t </a:t>
            </a:r>
            <a:r>
              <a:rPr lang="en-US" dirty="0">
                <a:solidFill>
                  <a:srgbClr val="FFFF00"/>
                </a:solidFill>
              </a:rPr>
              <a:t>let it just drop off.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Continue </a:t>
            </a:r>
            <a:r>
              <a:rPr lang="en-US" dirty="0">
                <a:solidFill>
                  <a:srgbClr val="FFFF00"/>
                </a:solidFill>
              </a:rPr>
              <a:t>the journey of </a:t>
            </a:r>
            <a:r>
              <a:rPr lang="en-US" dirty="0" smtClean="0">
                <a:solidFill>
                  <a:srgbClr val="FFFF00"/>
                </a:solidFill>
              </a:rPr>
              <a:t>becoming…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Global Christians who…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	cultivate a Christ-like compassion for our needy 			world.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4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/>
          </a:bodyPr>
          <a:lstStyle/>
          <a:p>
            <a:pPr algn="ctr"/>
            <a:r>
              <a:rPr lang="en-US" sz="8000" smtClean="0"/>
              <a:t>THANK YOU </a:t>
            </a:r>
            <a:r>
              <a:rPr lang="en-US" sz="8000" dirty="0" smtClean="0"/>
              <a:t>…</a:t>
            </a: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176258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1 – Preparation – </a:t>
            </a:r>
            <a:br>
              <a:rPr lang="en-US" dirty="0" smtClean="0"/>
            </a:br>
            <a:r>
              <a:rPr lang="en-US" dirty="0" smtClean="0"/>
              <a:t>Biblical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868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Why Do mission trips?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Feed </a:t>
            </a:r>
            <a:r>
              <a:rPr lang="en-US" dirty="0">
                <a:solidFill>
                  <a:srgbClr val="FFFF00"/>
                </a:solidFill>
              </a:rPr>
              <a:t>back</a:t>
            </a:r>
          </a:p>
          <a:p>
            <a:r>
              <a:rPr lang="en-US" dirty="0" smtClean="0"/>
              <a:t>Biblical Foundation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“Missions” Biblical or not?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Small </a:t>
            </a:r>
            <a:r>
              <a:rPr lang="en-US" dirty="0">
                <a:solidFill>
                  <a:srgbClr val="FFFF00"/>
                </a:solidFill>
              </a:rPr>
              <a:t>group – Find Biblical basis for Missions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Feed </a:t>
            </a:r>
            <a:r>
              <a:rPr lang="en-US" dirty="0">
                <a:solidFill>
                  <a:srgbClr val="FFFF00"/>
                </a:solidFill>
              </a:rPr>
              <a:t>Back</a:t>
            </a:r>
          </a:p>
          <a:p>
            <a:r>
              <a:rPr lang="en-US" dirty="0"/>
              <a:t>Psalm 67 – All the world – all peoples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God’s </a:t>
            </a:r>
            <a:r>
              <a:rPr lang="en-US" dirty="0">
                <a:solidFill>
                  <a:srgbClr val="FFFF00"/>
                </a:solidFill>
              </a:rPr>
              <a:t>heart – not just Israel</a:t>
            </a:r>
          </a:p>
          <a:p>
            <a:r>
              <a:rPr lang="en-US" dirty="0"/>
              <a:t>Luke </a:t>
            </a:r>
            <a:r>
              <a:rPr lang="en-US" dirty="0" smtClean="0"/>
              <a:t>9:57-10:3 –What are we to pray for?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030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Day 1 – Preparation – </a:t>
            </a:r>
            <a:br>
              <a:rPr lang="en-US" dirty="0" smtClean="0"/>
            </a:br>
            <a:r>
              <a:rPr lang="en-US" dirty="0" smtClean="0"/>
              <a:t>Personal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 you ready?</a:t>
            </a:r>
          </a:p>
          <a:p>
            <a:pPr marL="0" indent="0">
              <a:buNone/>
            </a:pPr>
            <a:r>
              <a:rPr lang="en-US" dirty="0" smtClean="0"/>
              <a:t>What are some ways you can ready yourself for a missions trip?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Feedback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Directed time in the Word –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	study God’s heart for people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	Study Jesus’ heart to serve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Directed time of prayer – the place your going, the 			people your serving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030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Day 1 – Preparation – </a:t>
            </a:r>
            <a:br>
              <a:rPr lang="en-US" dirty="0"/>
            </a:br>
            <a:r>
              <a:rPr lang="en-US" dirty="0"/>
              <a:t>Personal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Reflect on why you are going </a:t>
            </a:r>
            <a:r>
              <a:rPr lang="en-US" dirty="0" smtClean="0"/>
              <a:t>–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FFFF00"/>
                </a:solidFill>
              </a:rPr>
              <a:t>Your </a:t>
            </a:r>
            <a:r>
              <a:rPr lang="en-US" dirty="0" smtClean="0">
                <a:solidFill>
                  <a:srgbClr val="FFFF00"/>
                </a:solidFill>
              </a:rPr>
              <a:t>purpose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What </a:t>
            </a:r>
            <a:r>
              <a:rPr lang="en-US" dirty="0">
                <a:solidFill>
                  <a:srgbClr val="FFFF00"/>
                </a:solidFill>
              </a:rPr>
              <a:t>you hope to </a:t>
            </a:r>
            <a:r>
              <a:rPr lang="en-US" dirty="0" smtClean="0">
                <a:solidFill>
                  <a:srgbClr val="FFFF00"/>
                </a:solidFill>
              </a:rPr>
              <a:t>accomplish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Are </a:t>
            </a:r>
            <a:r>
              <a:rPr lang="en-US" dirty="0">
                <a:solidFill>
                  <a:srgbClr val="FFFF00"/>
                </a:solidFill>
              </a:rPr>
              <a:t>you ready for some change?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What’s </a:t>
            </a:r>
            <a:r>
              <a:rPr lang="en-US" dirty="0"/>
              <a:t>God saying to you? </a:t>
            </a:r>
            <a:endParaRPr lang="en-US" dirty="0" smtClean="0"/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From </a:t>
            </a:r>
            <a:r>
              <a:rPr lang="en-US" dirty="0">
                <a:solidFill>
                  <a:srgbClr val="FFFF00"/>
                </a:solidFill>
              </a:rPr>
              <a:t>your study and prayer </a:t>
            </a:r>
            <a:r>
              <a:rPr lang="en-US" dirty="0" smtClean="0">
                <a:solidFill>
                  <a:srgbClr val="FFFF00"/>
                </a:solidFill>
              </a:rPr>
              <a:t>time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Journal </a:t>
            </a:r>
            <a:r>
              <a:rPr lang="en-US" dirty="0">
                <a:solidFill>
                  <a:srgbClr val="FFFF00"/>
                </a:solidFill>
              </a:rPr>
              <a:t>– write these things </a:t>
            </a:r>
            <a:r>
              <a:rPr lang="en-US" dirty="0" smtClean="0">
                <a:solidFill>
                  <a:srgbClr val="FFFF00"/>
                </a:solidFill>
              </a:rPr>
              <a:t>down</a:t>
            </a:r>
          </a:p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Share with others – team members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2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– Preparation – </a:t>
            </a:r>
            <a:br>
              <a:rPr lang="en-US" dirty="0"/>
            </a:br>
            <a:r>
              <a:rPr lang="en-US" dirty="0"/>
              <a:t>Biblical &amp; Personal </a:t>
            </a:r>
            <a:r>
              <a:rPr lang="en-US" dirty="0" smtClean="0"/>
              <a:t>Foundation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Biblical Foundation – Does the Bible speak about missions? - Yes</a:t>
            </a:r>
          </a:p>
          <a:p>
            <a:r>
              <a:rPr lang="en-US" sz="4400" dirty="0" smtClean="0"/>
              <a:t>Personal Foundation – What do you need to be ready?  More than meets </a:t>
            </a:r>
            <a:r>
              <a:rPr lang="en-US" sz="4400" smtClean="0"/>
              <a:t>the eye.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23288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Intentionally left blank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– </a:t>
            </a:r>
            <a:r>
              <a:rPr lang="en-US" dirty="0" smtClean="0"/>
              <a:t>  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/>
              <a:t>Biblical Foundation – Does the Bible speak about missions? - Yes</a:t>
            </a:r>
          </a:p>
          <a:p>
            <a:r>
              <a:rPr lang="en-US" sz="4400" dirty="0"/>
              <a:t>Personal Foundation – What do you need to be ready? </a:t>
            </a:r>
            <a:endParaRPr lang="en-US" sz="4400" dirty="0" smtClean="0"/>
          </a:p>
          <a:p>
            <a:r>
              <a:rPr lang="en-US" sz="4400" dirty="0" smtClean="0">
                <a:solidFill>
                  <a:srgbClr val="FFFF00"/>
                </a:solidFill>
              </a:rPr>
              <a:t>	Directed </a:t>
            </a:r>
            <a:r>
              <a:rPr lang="en-US" sz="4400" dirty="0">
                <a:solidFill>
                  <a:srgbClr val="FFFF00"/>
                </a:solidFill>
              </a:rPr>
              <a:t>time in the Word – </a:t>
            </a:r>
          </a:p>
          <a:p>
            <a:r>
              <a:rPr lang="en-US" sz="4400" dirty="0">
                <a:solidFill>
                  <a:srgbClr val="FFFF00"/>
                </a:solidFill>
              </a:rPr>
              <a:t>			study God’s heart for people</a:t>
            </a:r>
          </a:p>
          <a:p>
            <a:r>
              <a:rPr lang="en-US" sz="4400" dirty="0">
                <a:solidFill>
                  <a:srgbClr val="FFFF00"/>
                </a:solidFill>
              </a:rPr>
              <a:t>			Study Jesus’ heart to serve</a:t>
            </a:r>
          </a:p>
          <a:p>
            <a:r>
              <a:rPr lang="en-US" sz="4400" dirty="0">
                <a:solidFill>
                  <a:srgbClr val="FFFF00"/>
                </a:solidFill>
              </a:rPr>
              <a:t>	</a:t>
            </a:r>
            <a:r>
              <a:rPr lang="en-US" sz="4400" dirty="0" smtClean="0">
                <a:solidFill>
                  <a:srgbClr val="FFFF00"/>
                </a:solidFill>
              </a:rPr>
              <a:t>Directed </a:t>
            </a:r>
            <a:r>
              <a:rPr lang="en-US" sz="4400" dirty="0">
                <a:solidFill>
                  <a:srgbClr val="FFFF00"/>
                </a:solidFill>
              </a:rPr>
              <a:t>time of prayer – </a:t>
            </a:r>
            <a:endParaRPr lang="en-US" sz="4400" dirty="0" smtClean="0">
              <a:solidFill>
                <a:srgbClr val="FFFF00"/>
              </a:solidFill>
            </a:endParaRPr>
          </a:p>
          <a:p>
            <a:r>
              <a:rPr lang="en-US" sz="4400" dirty="0">
                <a:solidFill>
                  <a:srgbClr val="FFFF00"/>
                </a:solidFill>
              </a:rPr>
              <a:t>	</a:t>
            </a:r>
            <a:r>
              <a:rPr lang="en-US" sz="4400" dirty="0" smtClean="0">
                <a:solidFill>
                  <a:srgbClr val="FFFF00"/>
                </a:solidFill>
              </a:rPr>
              <a:t>	the </a:t>
            </a:r>
            <a:r>
              <a:rPr lang="en-US" sz="4400" dirty="0">
                <a:solidFill>
                  <a:srgbClr val="FFFF00"/>
                </a:solidFill>
              </a:rPr>
              <a:t>place your </a:t>
            </a:r>
            <a:r>
              <a:rPr lang="en-US" sz="4400" dirty="0" smtClean="0">
                <a:solidFill>
                  <a:srgbClr val="FFFF00"/>
                </a:solidFill>
              </a:rPr>
              <a:t>going,</a:t>
            </a:r>
          </a:p>
          <a:p>
            <a:r>
              <a:rPr lang="en-US" sz="4400" dirty="0">
                <a:solidFill>
                  <a:srgbClr val="FFFF00"/>
                </a:solidFill>
              </a:rPr>
              <a:t>	</a:t>
            </a:r>
            <a:r>
              <a:rPr lang="en-US" sz="4400" dirty="0" smtClean="0">
                <a:solidFill>
                  <a:srgbClr val="FFFF00"/>
                </a:solidFill>
              </a:rPr>
              <a:t>	the </a:t>
            </a:r>
            <a:r>
              <a:rPr lang="en-US" sz="4400" dirty="0">
                <a:solidFill>
                  <a:srgbClr val="FFFF00"/>
                </a:solidFill>
              </a:rPr>
              <a:t>people your serving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59155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7328</TotalTime>
  <Words>827</Words>
  <Application>Microsoft Office PowerPoint</Application>
  <PresentationFormat>Widescreen</PresentationFormat>
  <Paragraphs>287</Paragraphs>
  <Slides>39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Trebuchet MS</vt:lpstr>
      <vt:lpstr>Berlin</vt:lpstr>
      <vt:lpstr>SHORT TERM MISSION TRIPS</vt:lpstr>
      <vt:lpstr>SHORT TERM MISSION TRIPS – 3 sessions</vt:lpstr>
      <vt:lpstr>Day 1 – Preparation –  Biblical &amp; Personal Foundation</vt:lpstr>
      <vt:lpstr>Day 1 – Preparation –  Biblical Foundation</vt:lpstr>
      <vt:lpstr>Day 1 – Preparation –  Personal Foundation</vt:lpstr>
      <vt:lpstr>Day 1 – Preparation –  Personal Foundation</vt:lpstr>
      <vt:lpstr>Day 1 – Preparation –  Biblical &amp; Personal Foundation Recap</vt:lpstr>
      <vt:lpstr>Intentionally left blank</vt:lpstr>
      <vt:lpstr>Day 1 –    REVIEW</vt:lpstr>
      <vt:lpstr>SHORT TERM MISSION TRIPS</vt:lpstr>
      <vt:lpstr>Day 2  Mission Trip Land Mines – things to avoid</vt:lpstr>
      <vt:lpstr>Day 2  Mission Trip Land Mines – things to avoid</vt:lpstr>
      <vt:lpstr>Mission Trip Land Mine #1 </vt:lpstr>
      <vt:lpstr>Mission Trip Land Mine #2 </vt:lpstr>
      <vt:lpstr>Mission Trip Land Mine #3 </vt:lpstr>
      <vt:lpstr>Mission Trip Land Mine #4 </vt:lpstr>
      <vt:lpstr>Mission Trip Land Mine #5 </vt:lpstr>
      <vt:lpstr>Mission Trip Land Mine #6 </vt:lpstr>
      <vt:lpstr>Mission Trip Land Mine #7 </vt:lpstr>
      <vt:lpstr>Mission Trip Land Mine #8 </vt:lpstr>
      <vt:lpstr>Mission Trip Land Mine #9 </vt:lpstr>
      <vt:lpstr>Mission Trip Land Mine #10 </vt:lpstr>
      <vt:lpstr>What Now? </vt:lpstr>
      <vt:lpstr>Intentionally left blank</vt:lpstr>
      <vt:lpstr>Day 1 &amp; 2 – REVIEW </vt:lpstr>
      <vt:lpstr>SHORT TERM MISSION TRIPS</vt:lpstr>
      <vt:lpstr>Day 3 – Practical – Mechanics of the trip </vt:lpstr>
      <vt:lpstr>Day 3 – Practical – Mechanics of the trip </vt:lpstr>
      <vt:lpstr>Day 3 – Practical – Mechanics of the trip </vt:lpstr>
      <vt:lpstr>Day 3 – Practical – Mechanics of the trip </vt:lpstr>
      <vt:lpstr>Day 3 – Practical – Mechanics of the trip </vt:lpstr>
      <vt:lpstr>Day 3 – Practical – Mechanics of the trip </vt:lpstr>
      <vt:lpstr>Day 3 – Practical – Mechanics of the trip </vt:lpstr>
      <vt:lpstr>Day 3 – Practical – Mechanics of the trip </vt:lpstr>
      <vt:lpstr>Day 3 – Practical – Mechanics of the trip </vt:lpstr>
      <vt:lpstr>Day 3 – Practical – Mechanics of the trip </vt:lpstr>
      <vt:lpstr>Day 3 – Practical – Mechanics of the trip </vt:lpstr>
      <vt:lpstr>Day 3 – Practical – Mechanics of the trip </vt:lpstr>
      <vt:lpstr>THE END</vt:lpstr>
    </vt:vector>
  </TitlesOfParts>
  <Company>NTM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TERM MISSION TRIPS</dc:title>
  <dc:creator>Craig Cassel</dc:creator>
  <cp:lastModifiedBy>Craig Cassel</cp:lastModifiedBy>
  <cp:revision>54</cp:revision>
  <dcterms:created xsi:type="dcterms:W3CDTF">2017-07-20T20:19:18Z</dcterms:created>
  <dcterms:modified xsi:type="dcterms:W3CDTF">2017-08-02T19:03:48Z</dcterms:modified>
</cp:coreProperties>
</file>